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8" r:id="rId4"/>
    <p:sldId id="260" r:id="rId5"/>
    <p:sldId id="257"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20"/>
    <p:restoredTop sz="94654"/>
  </p:normalViewPr>
  <p:slideViewPr>
    <p:cSldViewPr snapToGrid="0" snapToObjects="1">
      <p:cViewPr varScale="1">
        <p:scale>
          <a:sx n="75" d="100"/>
          <a:sy n="75" d="100"/>
        </p:scale>
        <p:origin x="176" y="7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1/31/20</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1/31/20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1/31/20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1/31/20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1/31/20</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1/31/20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1/31/20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1/31/20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1/31/20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1/31/20</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1/31/20</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1/31/20</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5A708-227F-CA47-8F9A-4261A513B27B}"/>
              </a:ext>
            </a:extLst>
          </p:cNvPr>
          <p:cNvSpPr>
            <a:spLocks noGrp="1"/>
          </p:cNvSpPr>
          <p:nvPr>
            <p:ph type="ctrTitle"/>
          </p:nvPr>
        </p:nvSpPr>
        <p:spPr/>
        <p:txBody>
          <a:bodyPr/>
          <a:lstStyle/>
          <a:p>
            <a:r>
              <a:rPr lang="en-US" dirty="0"/>
              <a:t>Christ is better</a:t>
            </a:r>
          </a:p>
        </p:txBody>
      </p:sp>
      <p:sp>
        <p:nvSpPr>
          <p:cNvPr id="3" name="Subtitle 2">
            <a:extLst>
              <a:ext uri="{FF2B5EF4-FFF2-40B4-BE49-F238E27FC236}">
                <a16:creationId xmlns:a16="http://schemas.microsoft.com/office/drawing/2014/main" id="{7FFD7DAD-18F9-0C4F-B4F6-FCF3C708C48D}"/>
              </a:ext>
            </a:extLst>
          </p:cNvPr>
          <p:cNvSpPr>
            <a:spLocks noGrp="1"/>
          </p:cNvSpPr>
          <p:nvPr>
            <p:ph type="subTitle" idx="1"/>
          </p:nvPr>
        </p:nvSpPr>
        <p:spPr/>
        <p:txBody>
          <a:bodyPr/>
          <a:lstStyle/>
          <a:p>
            <a:r>
              <a:rPr lang="en-US" dirty="0"/>
              <a:t>Introduction to Hebrews</a:t>
            </a:r>
          </a:p>
        </p:txBody>
      </p:sp>
    </p:spTree>
    <p:extLst>
      <p:ext uri="{BB962C8B-B14F-4D97-AF65-F5344CB8AC3E}">
        <p14:creationId xmlns:p14="http://schemas.microsoft.com/office/powerpoint/2010/main" val="1456563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2D3C8-27E9-1448-9A24-8040BFF92E15}"/>
              </a:ext>
            </a:extLst>
          </p:cNvPr>
          <p:cNvSpPr>
            <a:spLocks noGrp="1"/>
          </p:cNvSpPr>
          <p:nvPr>
            <p:ph type="title"/>
          </p:nvPr>
        </p:nvSpPr>
        <p:spPr/>
        <p:txBody>
          <a:bodyPr/>
          <a:lstStyle/>
          <a:p>
            <a:r>
              <a:rPr lang="en-US" dirty="0"/>
              <a:t>Themes</a:t>
            </a:r>
          </a:p>
        </p:txBody>
      </p:sp>
      <p:sp>
        <p:nvSpPr>
          <p:cNvPr id="3" name="Content Placeholder 2">
            <a:extLst>
              <a:ext uri="{FF2B5EF4-FFF2-40B4-BE49-F238E27FC236}">
                <a16:creationId xmlns:a16="http://schemas.microsoft.com/office/drawing/2014/main" id="{A37FCCBC-3B80-4547-A677-EFCDAC43D390}"/>
              </a:ext>
            </a:extLst>
          </p:cNvPr>
          <p:cNvSpPr>
            <a:spLocks noGrp="1"/>
          </p:cNvSpPr>
          <p:nvPr>
            <p:ph idx="1"/>
          </p:nvPr>
        </p:nvSpPr>
        <p:spPr/>
        <p:txBody>
          <a:bodyPr/>
          <a:lstStyle/>
          <a:p>
            <a:pPr marL="0" indent="0">
              <a:buNone/>
            </a:pPr>
            <a:r>
              <a:rPr lang="en-US" dirty="0"/>
              <a:t>Hebrews was written to Jewish Christians during a time of persecution. There were Jewish Christians who were considering turning back to their Jewish faith to avoid persecution. Hebrews is addressed to these Jewish believers and emphasizes the following themes:</a:t>
            </a:r>
          </a:p>
          <a:p>
            <a:r>
              <a:rPr lang="en-US" dirty="0"/>
              <a:t>Christ is better than the traditional Jewish religious system</a:t>
            </a:r>
          </a:p>
          <a:p>
            <a:r>
              <a:rPr lang="en-US" dirty="0"/>
              <a:t>The salvation Christ offers is better than what some Jews traditionally expected</a:t>
            </a:r>
          </a:p>
          <a:p>
            <a:r>
              <a:rPr lang="en-US" dirty="0"/>
              <a:t>A life spent following Christ is worth persevering for</a:t>
            </a:r>
          </a:p>
          <a:p>
            <a:endParaRPr lang="en-US" dirty="0"/>
          </a:p>
          <a:p>
            <a:endParaRPr lang="en-US" dirty="0"/>
          </a:p>
          <a:p>
            <a:endParaRPr lang="en-US" dirty="0"/>
          </a:p>
        </p:txBody>
      </p:sp>
    </p:spTree>
    <p:extLst>
      <p:ext uri="{BB962C8B-B14F-4D97-AF65-F5344CB8AC3E}">
        <p14:creationId xmlns:p14="http://schemas.microsoft.com/office/powerpoint/2010/main" val="1399931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0619F-45C0-AD42-88D8-1906B734099F}"/>
              </a:ext>
            </a:extLst>
          </p:cNvPr>
          <p:cNvSpPr>
            <a:spLocks noGrp="1"/>
          </p:cNvSpPr>
          <p:nvPr>
            <p:ph type="title"/>
          </p:nvPr>
        </p:nvSpPr>
        <p:spPr/>
        <p:txBody>
          <a:bodyPr/>
          <a:lstStyle/>
          <a:p>
            <a:r>
              <a:rPr lang="en-US" dirty="0"/>
              <a:t>Authorship</a:t>
            </a:r>
          </a:p>
        </p:txBody>
      </p:sp>
      <p:sp>
        <p:nvSpPr>
          <p:cNvPr id="3" name="Content Placeholder 2">
            <a:extLst>
              <a:ext uri="{FF2B5EF4-FFF2-40B4-BE49-F238E27FC236}">
                <a16:creationId xmlns:a16="http://schemas.microsoft.com/office/drawing/2014/main" id="{281EB98A-9EB1-D84D-9CF1-6E5E0391979B}"/>
              </a:ext>
            </a:extLst>
          </p:cNvPr>
          <p:cNvSpPr>
            <a:spLocks noGrp="1"/>
          </p:cNvSpPr>
          <p:nvPr>
            <p:ph idx="1"/>
          </p:nvPr>
        </p:nvSpPr>
        <p:spPr/>
        <p:txBody>
          <a:bodyPr>
            <a:normAutofit fontScale="92500" lnSpcReduction="10000"/>
          </a:bodyPr>
          <a:lstStyle/>
          <a:p>
            <a:r>
              <a:rPr lang="en-US" sz="2400" dirty="0"/>
              <a:t>Ultimately, the author of Hebrews is unknown</a:t>
            </a:r>
          </a:p>
          <a:p>
            <a:r>
              <a:rPr lang="en-US" sz="2400" dirty="0"/>
              <a:t>Traditionally credited to Paul</a:t>
            </a:r>
          </a:p>
          <a:p>
            <a:r>
              <a:rPr lang="en-US" sz="2400" dirty="0"/>
              <a:t>Other suggestions:</a:t>
            </a:r>
          </a:p>
          <a:p>
            <a:pPr lvl="1"/>
            <a:r>
              <a:rPr lang="en-US" sz="2400" dirty="0"/>
              <a:t>Barnabas</a:t>
            </a:r>
          </a:p>
          <a:p>
            <a:pPr lvl="1"/>
            <a:r>
              <a:rPr lang="en-US" sz="2400" dirty="0"/>
              <a:t>Apollos</a:t>
            </a:r>
          </a:p>
          <a:p>
            <a:pPr lvl="1"/>
            <a:r>
              <a:rPr lang="en-US" sz="2400" dirty="0"/>
              <a:t>Luke</a:t>
            </a:r>
          </a:p>
          <a:p>
            <a:pPr lvl="1"/>
            <a:r>
              <a:rPr lang="en-US" sz="2400" dirty="0"/>
              <a:t>Priscilla</a:t>
            </a:r>
          </a:p>
          <a:p>
            <a:pPr lvl="1"/>
            <a:r>
              <a:rPr lang="en-US" sz="2400" dirty="0"/>
              <a:t>Team Effort</a:t>
            </a:r>
          </a:p>
          <a:p>
            <a:endParaRPr lang="en-US" dirty="0"/>
          </a:p>
        </p:txBody>
      </p:sp>
    </p:spTree>
    <p:extLst>
      <p:ext uri="{BB962C8B-B14F-4D97-AF65-F5344CB8AC3E}">
        <p14:creationId xmlns:p14="http://schemas.microsoft.com/office/powerpoint/2010/main" val="1322337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6A861-942B-6C43-B77D-C593E302ABFC}"/>
              </a:ext>
            </a:extLst>
          </p:cNvPr>
          <p:cNvSpPr>
            <a:spLocks noGrp="1"/>
          </p:cNvSpPr>
          <p:nvPr>
            <p:ph type="title"/>
          </p:nvPr>
        </p:nvSpPr>
        <p:spPr/>
        <p:txBody>
          <a:bodyPr/>
          <a:lstStyle/>
          <a:p>
            <a:r>
              <a:rPr lang="en-US" dirty="0"/>
              <a:t>Most Frequently used words</a:t>
            </a:r>
          </a:p>
        </p:txBody>
      </p:sp>
      <p:sp>
        <p:nvSpPr>
          <p:cNvPr id="3" name="Content Placeholder 2">
            <a:extLst>
              <a:ext uri="{FF2B5EF4-FFF2-40B4-BE49-F238E27FC236}">
                <a16:creationId xmlns:a16="http://schemas.microsoft.com/office/drawing/2014/main" id="{90938C2C-0700-7646-BA3F-FF13CEA19C81}"/>
              </a:ext>
            </a:extLst>
          </p:cNvPr>
          <p:cNvSpPr>
            <a:spLocks noGrp="1"/>
          </p:cNvSpPr>
          <p:nvPr>
            <p:ph idx="1"/>
          </p:nvPr>
        </p:nvSpPr>
        <p:spPr/>
        <p:txBody>
          <a:bodyPr>
            <a:normAutofit/>
          </a:bodyPr>
          <a:lstStyle/>
          <a:p>
            <a:r>
              <a:rPr lang="en-US" sz="3200" dirty="0"/>
              <a:t>Better</a:t>
            </a:r>
          </a:p>
          <a:p>
            <a:r>
              <a:rPr lang="en-US" sz="3200" dirty="0"/>
              <a:t>Perfect</a:t>
            </a:r>
          </a:p>
          <a:p>
            <a:r>
              <a:rPr lang="en-US" sz="3200" dirty="0"/>
              <a:t>Heavenly</a:t>
            </a:r>
          </a:p>
          <a:p>
            <a:r>
              <a:rPr lang="en-US" sz="3200" dirty="0"/>
              <a:t>By Faith</a:t>
            </a:r>
          </a:p>
        </p:txBody>
      </p:sp>
    </p:spTree>
    <p:extLst>
      <p:ext uri="{BB962C8B-B14F-4D97-AF65-F5344CB8AC3E}">
        <p14:creationId xmlns:p14="http://schemas.microsoft.com/office/powerpoint/2010/main" val="916311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BD357-16C2-324F-A73C-5F49F7EBA9AA}"/>
              </a:ext>
            </a:extLst>
          </p:cNvPr>
          <p:cNvSpPr>
            <a:spLocks noGrp="1"/>
          </p:cNvSpPr>
          <p:nvPr>
            <p:ph type="title"/>
          </p:nvPr>
        </p:nvSpPr>
        <p:spPr/>
        <p:txBody>
          <a:bodyPr/>
          <a:lstStyle/>
          <a:p>
            <a:r>
              <a:rPr lang="en-US" dirty="0"/>
              <a:t>Ranking the BEST</a:t>
            </a:r>
          </a:p>
        </p:txBody>
      </p:sp>
      <p:sp>
        <p:nvSpPr>
          <p:cNvPr id="3" name="Content Placeholder 2">
            <a:extLst>
              <a:ext uri="{FF2B5EF4-FFF2-40B4-BE49-F238E27FC236}">
                <a16:creationId xmlns:a16="http://schemas.microsoft.com/office/drawing/2014/main" id="{0CB0D2E9-7E6E-624B-AC0E-0CB9C790B8F1}"/>
              </a:ext>
            </a:extLst>
          </p:cNvPr>
          <p:cNvSpPr>
            <a:spLocks noGrp="1"/>
          </p:cNvSpPr>
          <p:nvPr>
            <p:ph idx="1"/>
          </p:nvPr>
        </p:nvSpPr>
        <p:spPr/>
        <p:txBody>
          <a:bodyPr>
            <a:normAutofit/>
          </a:bodyPr>
          <a:lstStyle/>
          <a:p>
            <a:pPr marL="457200" indent="-457200">
              <a:buFont typeface="+mj-lt"/>
              <a:buAutoNum type="arabicPeriod"/>
            </a:pPr>
            <a:r>
              <a:rPr lang="en-US" sz="2800" dirty="0"/>
              <a:t>Who faced the hardest competition/challenge?</a:t>
            </a:r>
          </a:p>
          <a:p>
            <a:pPr marL="457200" indent="-457200">
              <a:buFont typeface="+mj-lt"/>
              <a:buAutoNum type="arabicPeriod"/>
            </a:pPr>
            <a:r>
              <a:rPr lang="en-US" sz="2800" dirty="0"/>
              <a:t>Who posted the best statistics?</a:t>
            </a:r>
          </a:p>
          <a:p>
            <a:pPr marL="457200" indent="-457200">
              <a:buFont typeface="+mj-lt"/>
              <a:buAutoNum type="arabicPeriod"/>
            </a:pPr>
            <a:r>
              <a:rPr lang="en-US" sz="2800" dirty="0"/>
              <a:t>Who had the best results?</a:t>
            </a:r>
          </a:p>
          <a:p>
            <a:pPr marL="457200" indent="-457200">
              <a:buFont typeface="+mj-lt"/>
              <a:buAutoNum type="arabicPeriod"/>
            </a:pPr>
            <a:r>
              <a:rPr lang="en-US" sz="2800" dirty="0"/>
              <a:t>How do they stack up against other greats?</a:t>
            </a:r>
          </a:p>
        </p:txBody>
      </p:sp>
    </p:spTree>
    <p:extLst>
      <p:ext uri="{BB962C8B-B14F-4D97-AF65-F5344CB8AC3E}">
        <p14:creationId xmlns:p14="http://schemas.microsoft.com/office/powerpoint/2010/main" val="2551798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6331D-2E45-254D-AD43-F7DD5C2FB657}"/>
              </a:ext>
            </a:extLst>
          </p:cNvPr>
          <p:cNvSpPr>
            <a:spLocks noGrp="1"/>
          </p:cNvSpPr>
          <p:nvPr>
            <p:ph type="title"/>
          </p:nvPr>
        </p:nvSpPr>
        <p:spPr/>
        <p:txBody>
          <a:bodyPr/>
          <a:lstStyle/>
          <a:p>
            <a:r>
              <a:rPr lang="en-US" dirty="0"/>
              <a:t>Better/Greater Comparisons</a:t>
            </a:r>
          </a:p>
        </p:txBody>
      </p:sp>
      <p:sp>
        <p:nvSpPr>
          <p:cNvPr id="3" name="Content Placeholder 2">
            <a:extLst>
              <a:ext uri="{FF2B5EF4-FFF2-40B4-BE49-F238E27FC236}">
                <a16:creationId xmlns:a16="http://schemas.microsoft.com/office/drawing/2014/main" id="{1DB86099-01AE-5A4A-8604-D4B1D9398CED}"/>
              </a:ext>
            </a:extLst>
          </p:cNvPr>
          <p:cNvSpPr>
            <a:spLocks noGrp="1"/>
          </p:cNvSpPr>
          <p:nvPr>
            <p:ph idx="1"/>
          </p:nvPr>
        </p:nvSpPr>
        <p:spPr/>
        <p:txBody>
          <a:bodyPr>
            <a:normAutofit/>
          </a:bodyPr>
          <a:lstStyle/>
          <a:p>
            <a:r>
              <a:rPr lang="en-US" sz="3200" dirty="0"/>
              <a:t>Greater than the angels (Ch. 1)</a:t>
            </a:r>
          </a:p>
          <a:p>
            <a:r>
              <a:rPr lang="en-US" sz="3200" dirty="0"/>
              <a:t>Greater than Moses (Ch. 3)</a:t>
            </a:r>
          </a:p>
          <a:p>
            <a:r>
              <a:rPr lang="en-US" sz="3200" dirty="0"/>
              <a:t>A better rest (Ch, 4)</a:t>
            </a:r>
          </a:p>
          <a:p>
            <a:r>
              <a:rPr lang="en-US" sz="3200" dirty="0"/>
              <a:t>Greatest priest (Ch. 4, 5, 7, 8)</a:t>
            </a:r>
          </a:p>
          <a:p>
            <a:r>
              <a:rPr lang="en-US" sz="3200" dirty="0"/>
              <a:t>The greatest promise (Ch. 6)</a:t>
            </a:r>
          </a:p>
        </p:txBody>
      </p:sp>
    </p:spTree>
    <p:extLst>
      <p:ext uri="{BB962C8B-B14F-4D97-AF65-F5344CB8AC3E}">
        <p14:creationId xmlns:p14="http://schemas.microsoft.com/office/powerpoint/2010/main" val="1639326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5715-D85F-0544-9C87-95EBD44D7A9A}"/>
              </a:ext>
            </a:extLst>
          </p:cNvPr>
          <p:cNvSpPr>
            <a:spLocks noGrp="1"/>
          </p:cNvSpPr>
          <p:nvPr>
            <p:ph type="title"/>
          </p:nvPr>
        </p:nvSpPr>
        <p:spPr/>
        <p:txBody>
          <a:bodyPr/>
          <a:lstStyle/>
          <a:p>
            <a:r>
              <a:rPr lang="en-US" dirty="0"/>
              <a:t>Better/Greater Comparisons</a:t>
            </a:r>
          </a:p>
        </p:txBody>
      </p:sp>
      <p:sp>
        <p:nvSpPr>
          <p:cNvPr id="3" name="Content Placeholder 2">
            <a:extLst>
              <a:ext uri="{FF2B5EF4-FFF2-40B4-BE49-F238E27FC236}">
                <a16:creationId xmlns:a16="http://schemas.microsoft.com/office/drawing/2014/main" id="{A1A06024-23CB-8045-A3BC-DE66AB4ECC86}"/>
              </a:ext>
            </a:extLst>
          </p:cNvPr>
          <p:cNvSpPr>
            <a:spLocks noGrp="1"/>
          </p:cNvSpPr>
          <p:nvPr>
            <p:ph idx="1"/>
          </p:nvPr>
        </p:nvSpPr>
        <p:spPr/>
        <p:txBody>
          <a:bodyPr/>
          <a:lstStyle/>
          <a:p>
            <a:r>
              <a:rPr lang="en-US" sz="3200" dirty="0"/>
              <a:t>A better sacrifice (Ch. 9, 10)</a:t>
            </a:r>
          </a:p>
          <a:p>
            <a:r>
              <a:rPr lang="en-US" sz="3200" dirty="0"/>
              <a:t>A better way of worship (Ch. 9, 10)</a:t>
            </a:r>
          </a:p>
          <a:p>
            <a:r>
              <a:rPr lang="en-US" sz="3200" dirty="0"/>
              <a:t>A better faith (Ch. 10, 11)</a:t>
            </a:r>
          </a:p>
          <a:p>
            <a:r>
              <a:rPr lang="en-US" sz="3200" dirty="0"/>
              <a:t>A better resurrection (Ch. 11)</a:t>
            </a:r>
          </a:p>
          <a:p>
            <a:r>
              <a:rPr lang="en-US" sz="3200" dirty="0"/>
              <a:t>The best to pursue and endure for (Ch. 12)</a:t>
            </a:r>
          </a:p>
          <a:p>
            <a:endParaRPr lang="en-US" dirty="0"/>
          </a:p>
        </p:txBody>
      </p:sp>
    </p:spTree>
    <p:extLst>
      <p:ext uri="{BB962C8B-B14F-4D97-AF65-F5344CB8AC3E}">
        <p14:creationId xmlns:p14="http://schemas.microsoft.com/office/powerpoint/2010/main" val="2390150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FCEB93-E978-5342-85C8-13FFB0796847}"/>
              </a:ext>
            </a:extLst>
          </p:cNvPr>
          <p:cNvSpPr txBox="1"/>
          <p:nvPr/>
        </p:nvSpPr>
        <p:spPr>
          <a:xfrm>
            <a:off x="1532467" y="2721114"/>
            <a:ext cx="9127066" cy="707886"/>
          </a:xfrm>
          <a:prstGeom prst="rect">
            <a:avLst/>
          </a:prstGeom>
          <a:noFill/>
        </p:spPr>
        <p:txBody>
          <a:bodyPr wrap="square" rtlCol="0">
            <a:spAutoFit/>
          </a:bodyPr>
          <a:lstStyle/>
          <a:p>
            <a:pPr algn="ctr"/>
            <a:r>
              <a:rPr lang="en-US" sz="4000" dirty="0"/>
              <a:t>Christ is better than _______________.</a:t>
            </a:r>
          </a:p>
        </p:txBody>
      </p:sp>
    </p:spTree>
    <p:extLst>
      <p:ext uri="{BB962C8B-B14F-4D97-AF65-F5344CB8AC3E}">
        <p14:creationId xmlns:p14="http://schemas.microsoft.com/office/powerpoint/2010/main" val="928697239"/>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Badge</Template>
  <TotalTime>416</TotalTime>
  <Words>253</Words>
  <Application>Microsoft Macintosh PowerPoint</Application>
  <PresentationFormat>Widescreen</PresentationFormat>
  <Paragraphs>40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Gill Sans MT</vt:lpstr>
      <vt:lpstr>Impact</vt:lpstr>
      <vt:lpstr>Badge</vt:lpstr>
      <vt:lpstr>Christ is better</vt:lpstr>
      <vt:lpstr>Themes</vt:lpstr>
      <vt:lpstr>Authorship</vt:lpstr>
      <vt:lpstr>Most Frequently used words</vt:lpstr>
      <vt:lpstr>Ranking the BEST</vt:lpstr>
      <vt:lpstr>Better/Greater Comparisons</vt:lpstr>
      <vt:lpstr>Better/Greater Comparisons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 is better</dc:title>
  <dc:creator>Allan Dunlap</dc:creator>
  <cp:lastModifiedBy>Allan Dunlap</cp:lastModifiedBy>
  <cp:revision>14</cp:revision>
  <dcterms:created xsi:type="dcterms:W3CDTF">2020-01-29T00:02:30Z</dcterms:created>
  <dcterms:modified xsi:type="dcterms:W3CDTF">2020-01-31T21:05:20Z</dcterms:modified>
</cp:coreProperties>
</file>